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24" r:id="rId4"/>
    <p:sldId id="325" r:id="rId5"/>
    <p:sldId id="327" r:id="rId6"/>
    <p:sldId id="302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7" r:id="rId16"/>
    <p:sldId id="336" r:id="rId17"/>
    <p:sldId id="338" r:id="rId18"/>
    <p:sldId id="339" r:id="rId19"/>
    <p:sldId id="340" r:id="rId20"/>
    <p:sldId id="342" r:id="rId21"/>
    <p:sldId id="343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 autoAdjust="0"/>
    <p:restoredTop sz="94628" autoAdjust="0"/>
  </p:normalViewPr>
  <p:slideViewPr>
    <p:cSldViewPr>
      <p:cViewPr varScale="1">
        <p:scale>
          <a:sx n="102" d="100"/>
          <a:sy n="102" d="100"/>
        </p:scale>
        <p:origin x="72" y="17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3.png"/><Relationship Id="rId7" Type="http://schemas.openxmlformats.org/officeDocument/2006/relationships/image" Target="../media/image64.png"/><Relationship Id="rId12" Type="http://schemas.openxmlformats.org/officeDocument/2006/relationships/image" Target="../media/image8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5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8CE502-D1FA-463E-B6B5-AE22F4962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411510"/>
            <a:ext cx="2232248" cy="1080121"/>
          </a:xfrm>
        </p:spPr>
        <p:txBody>
          <a:bodyPr/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Redes </a:t>
            </a:r>
          </a:p>
          <a:p>
            <a:r>
              <a:rPr lang="en-US" altLang="ko-KR" sz="36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Neurais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20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0E88A5D-3310-49F5-BF3E-F065FBFE1493}"/>
              </a:ext>
            </a:extLst>
          </p:cNvPr>
          <p:cNvSpPr txBox="1">
            <a:spLocks/>
          </p:cNvSpPr>
          <p:nvPr/>
        </p:nvSpPr>
        <p:spPr>
          <a:xfrm>
            <a:off x="4604407" y="2070322"/>
            <a:ext cx="422109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Supondo imagens de 50x50 pixels -&gt; 2500 pixels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/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=2500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blipFill>
                <a:blip r:embed="rId7"/>
                <a:stretch>
                  <a:fillRect l="-4762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/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𝑅𝐺𝐵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blipFill>
                <a:blip r:embed="rId8"/>
                <a:stretch>
                  <a:fillRect l="-5983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/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blipFill>
                <a:blip r:embed="rId9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/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/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255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blipFill>
                <a:blip r:embed="rId11"/>
                <a:stretch>
                  <a:fillRect l="-8547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A98AC4F-DD0F-4939-B834-3B930272101C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7360562" y="2305961"/>
            <a:ext cx="211883" cy="1408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Quadratic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features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):~3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𝑚𝑖𝑙h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  <a:blipFill>
                <a:blip r:embed="rId12"/>
                <a:stretch>
                  <a:fillRect l="-722" t="-7273" b="-2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6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827584" y="701580"/>
            <a:ext cx="73448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Simples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Regressões Logísticas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não são suficientes.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D653E-ED93-4953-A720-EB7C747D2B99}"/>
              </a:ext>
            </a:extLst>
          </p:cNvPr>
          <p:cNvSpPr txBox="1">
            <a:spLocks/>
          </p:cNvSpPr>
          <p:nvPr/>
        </p:nvSpPr>
        <p:spPr>
          <a:xfrm>
            <a:off x="2123728" y="1947001"/>
            <a:ext cx="53285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Computacionalmente, é inviável.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2D4057-38F7-4B1D-A2D7-2C9EC28BC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723612" y="1491630"/>
            <a:ext cx="1512168" cy="15121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E2A980D-80B2-4ACA-AF62-8649CB43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43145"/>
            <a:ext cx="854805" cy="1152128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8A2919-E067-46BC-A512-9BF107109BC8}"/>
              </a:ext>
            </a:extLst>
          </p:cNvPr>
          <p:cNvSpPr txBox="1">
            <a:spLocks/>
          </p:cNvSpPr>
          <p:nvPr/>
        </p:nvSpPr>
        <p:spPr>
          <a:xfrm>
            <a:off x="2339752" y="3459169"/>
            <a:ext cx="649001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podem resolver o problema.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0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Representação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do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Modelo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589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1799692" y="77155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Uma imitação do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cérebro humano?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D50841-6744-4300-824A-A6169779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1707654"/>
            <a:ext cx="2522575" cy="2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D1AB3B-E4A6-4ECD-AE08-F180319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11510"/>
            <a:ext cx="7407921" cy="41044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2DB3AD-9DB8-4198-8A51-95C67A87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9" y="411510"/>
            <a:ext cx="7407921" cy="4104456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9A48887-59CC-4A57-B950-0224128CB9D7}"/>
              </a:ext>
            </a:extLst>
          </p:cNvPr>
          <p:cNvCxnSpPr>
            <a:cxnSpLocks/>
          </p:cNvCxnSpPr>
          <p:nvPr/>
        </p:nvCxnSpPr>
        <p:spPr>
          <a:xfrm flipH="1">
            <a:off x="3707905" y="1131590"/>
            <a:ext cx="288031" cy="14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00E885-5508-448D-9C23-5F7D6151C828}"/>
              </a:ext>
            </a:extLst>
          </p:cNvPr>
          <p:cNvSpPr txBox="1">
            <a:spLocks/>
          </p:cNvSpPr>
          <p:nvPr/>
        </p:nvSpPr>
        <p:spPr>
          <a:xfrm>
            <a:off x="4036391" y="966227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8E3A2C2-4F18-42FE-84B8-C684021A6AF3}"/>
              </a:ext>
            </a:extLst>
          </p:cNvPr>
          <p:cNvCxnSpPr>
            <a:cxnSpLocks/>
          </p:cNvCxnSpPr>
          <p:nvPr/>
        </p:nvCxnSpPr>
        <p:spPr>
          <a:xfrm flipH="1" flipV="1">
            <a:off x="4355976" y="3846548"/>
            <a:ext cx="175568" cy="330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A6D593-F5F5-43D8-8F48-0267128193CA}"/>
              </a:ext>
            </a:extLst>
          </p:cNvPr>
          <p:cNvSpPr txBox="1">
            <a:spLocks/>
          </p:cNvSpPr>
          <p:nvPr/>
        </p:nvSpPr>
        <p:spPr>
          <a:xfrm>
            <a:off x="4283968" y="4299942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72FEF-48E9-4A28-BE05-051887D4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9569"/>
            <a:ext cx="3672408" cy="20183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138A17-8936-4E6D-B663-192C03BF6FB2}"/>
              </a:ext>
            </a:extLst>
          </p:cNvPr>
          <p:cNvSpPr txBox="1">
            <a:spLocks/>
          </p:cNvSpPr>
          <p:nvPr/>
        </p:nvSpPr>
        <p:spPr>
          <a:xfrm>
            <a:off x="971600" y="41151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Neurônio: Uma unidade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7D545B-3E35-4A57-86E2-CB0022F14430}"/>
              </a:ext>
            </a:extLst>
          </p:cNvPr>
          <p:cNvCxnSpPr>
            <a:cxnSpLocks/>
          </p:cNvCxnSpPr>
          <p:nvPr/>
        </p:nvCxnSpPr>
        <p:spPr>
          <a:xfrm flipH="1" flipV="1">
            <a:off x="2267744" y="3214056"/>
            <a:ext cx="288032" cy="307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9F20B3-7745-4430-9313-44004679EDA3}"/>
              </a:ext>
            </a:extLst>
          </p:cNvPr>
          <p:cNvSpPr txBox="1">
            <a:spLocks/>
          </p:cNvSpPr>
          <p:nvPr/>
        </p:nvSpPr>
        <p:spPr>
          <a:xfrm>
            <a:off x="2555776" y="3521329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0174D9A-2565-42F1-901B-18EC3C73AD9C}"/>
              </a:ext>
            </a:extLst>
          </p:cNvPr>
          <p:cNvCxnSpPr>
            <a:cxnSpLocks/>
          </p:cNvCxnSpPr>
          <p:nvPr/>
        </p:nvCxnSpPr>
        <p:spPr>
          <a:xfrm flipH="1">
            <a:off x="3131840" y="2227291"/>
            <a:ext cx="319586" cy="290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EA5E20-C403-4BD4-8A7E-1E91E84BAEC7}"/>
              </a:ext>
            </a:extLst>
          </p:cNvPr>
          <p:cNvSpPr txBox="1">
            <a:spLocks/>
          </p:cNvSpPr>
          <p:nvPr/>
        </p:nvSpPr>
        <p:spPr>
          <a:xfrm>
            <a:off x="3491880" y="2061928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1E62AFD-4199-4488-B7C0-4B26029C86CF}"/>
              </a:ext>
            </a:extLst>
          </p:cNvPr>
          <p:cNvCxnSpPr>
            <a:cxnSpLocks/>
          </p:cNvCxnSpPr>
          <p:nvPr/>
        </p:nvCxnSpPr>
        <p:spPr>
          <a:xfrm flipH="1" flipV="1">
            <a:off x="3451426" y="2926024"/>
            <a:ext cx="504056" cy="595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6F7D32-AE83-46F2-A6D4-F2F5491D8A5D}"/>
              </a:ext>
            </a:extLst>
          </p:cNvPr>
          <p:cNvSpPr txBox="1">
            <a:spLocks/>
          </p:cNvSpPr>
          <p:nvPr/>
        </p:nvSpPr>
        <p:spPr>
          <a:xfrm>
            <a:off x="3945824" y="3468200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/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/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/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ipse 22">
            <a:extLst>
              <a:ext uri="{FF2B5EF4-FFF2-40B4-BE49-F238E27FC236}">
                <a16:creationId xmlns:a16="http://schemas.microsoft.com/office/drawing/2014/main" id="{203E7D86-1FBC-4C4A-ADFB-FEFAEB8B5BB6}"/>
              </a:ext>
            </a:extLst>
          </p:cNvPr>
          <p:cNvSpPr/>
          <p:nvPr/>
        </p:nvSpPr>
        <p:spPr>
          <a:xfrm>
            <a:off x="1220070" y="1275606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/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E61D47C-7C32-4F00-88F5-8D26E1BEA59E}"/>
              </a:ext>
            </a:extLst>
          </p:cNvPr>
          <p:cNvCxnSpPr>
            <a:cxnSpLocks/>
          </p:cNvCxnSpPr>
          <p:nvPr/>
        </p:nvCxnSpPr>
        <p:spPr>
          <a:xfrm>
            <a:off x="1699698" y="1686691"/>
            <a:ext cx="1144110" cy="949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“bias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unit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  <a:blipFill>
                <a:blip r:embed="rId7"/>
                <a:stretch>
                  <a:fillRect l="-2222" t="-5556" r="-7037" b="-25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5581136-7475-4042-8840-6F8F0593B8CA}"/>
              </a:ext>
            </a:extLst>
          </p:cNvPr>
          <p:cNvSpPr txBox="1">
            <a:spLocks/>
          </p:cNvSpPr>
          <p:nvPr/>
        </p:nvSpPr>
        <p:spPr>
          <a:xfrm>
            <a:off x="6393245" y="3353529"/>
            <a:ext cx="198920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Função de ativação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Sigmoidal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FC5E02B-1C3E-4F93-8AE6-7C0EE2C4B2BF}"/>
              </a:ext>
            </a:extLst>
          </p:cNvPr>
          <p:cNvCxnSpPr>
            <a:cxnSpLocks/>
          </p:cNvCxnSpPr>
          <p:nvPr/>
        </p:nvCxnSpPr>
        <p:spPr>
          <a:xfrm flipV="1">
            <a:off x="7956376" y="2405051"/>
            <a:ext cx="0" cy="181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FCA1A87-0A55-4B97-A837-741E8A275861}"/>
              </a:ext>
            </a:extLst>
          </p:cNvPr>
          <p:cNvSpPr txBox="1">
            <a:spLocks/>
          </p:cNvSpPr>
          <p:nvPr/>
        </p:nvSpPr>
        <p:spPr>
          <a:xfrm>
            <a:off x="7024641" y="2606986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 (pesos)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0" grpId="0"/>
      <p:bldP spid="21" grpId="0"/>
      <p:bldP spid="22" grpId="0"/>
      <p:bldP spid="23" grpId="0" animBg="1"/>
      <p:bldP spid="24" grpId="0"/>
      <p:bldP spid="29" grpId="0"/>
      <p:bldP spid="30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67915291-CF84-41D1-8DDB-909676F8C2AC}"/>
              </a:ext>
            </a:extLst>
          </p:cNvPr>
          <p:cNvSpPr/>
          <p:nvPr/>
        </p:nvSpPr>
        <p:spPr>
          <a:xfrm>
            <a:off x="1043608" y="695689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/>
              <p:nvPr/>
            </p:nvSpPr>
            <p:spPr>
              <a:xfrm>
                <a:off x="1055460" y="708163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60" y="708163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B6B29ED-CBD0-4C01-B11D-098A9D8A5D9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3847" y="1119417"/>
            <a:ext cx="1081929" cy="496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393DB5B-6BD1-46BF-A9EE-C07F1636D36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3847" y="1119417"/>
            <a:ext cx="1081929" cy="1160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06A0866-27C1-4B8D-88C5-EAF3C2AC674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3847" y="1119417"/>
            <a:ext cx="1081929" cy="18805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F4876B7-A318-413A-A205-113228D400B9}"/>
              </a:ext>
            </a:extLst>
          </p:cNvPr>
          <p:cNvCxnSpPr>
            <a:cxnSpLocks/>
          </p:cNvCxnSpPr>
          <p:nvPr/>
        </p:nvCxnSpPr>
        <p:spPr>
          <a:xfrm flipV="1">
            <a:off x="1294115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D83DF8-8747-4134-9738-07A6B72C77E0}"/>
              </a:ext>
            </a:extLst>
          </p:cNvPr>
          <p:cNvSpPr txBox="1">
            <a:spLocks/>
          </p:cNvSpPr>
          <p:nvPr/>
        </p:nvSpPr>
        <p:spPr>
          <a:xfrm>
            <a:off x="671388" y="4187242"/>
            <a:ext cx="1245454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3373421-2EE5-41C1-9A54-1EA1F7841165}"/>
              </a:ext>
            </a:extLst>
          </p:cNvPr>
          <p:cNvCxnSpPr>
            <a:cxnSpLocks/>
          </p:cNvCxnSpPr>
          <p:nvPr/>
        </p:nvCxnSpPr>
        <p:spPr>
          <a:xfrm flipV="1">
            <a:off x="2818463" y="387358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86E8178-E74F-4214-8162-B16A82FF0207}"/>
              </a:ext>
            </a:extLst>
          </p:cNvPr>
          <p:cNvSpPr txBox="1">
            <a:spLocks/>
          </p:cNvSpPr>
          <p:nvPr/>
        </p:nvSpPr>
        <p:spPr>
          <a:xfrm>
            <a:off x="2128297" y="4187242"/>
            <a:ext cx="129614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101EF21-2F91-4CA3-AE21-79886E2F2E75}"/>
              </a:ext>
            </a:extLst>
          </p:cNvPr>
          <p:cNvCxnSpPr>
            <a:cxnSpLocks/>
          </p:cNvCxnSpPr>
          <p:nvPr/>
        </p:nvCxnSpPr>
        <p:spPr>
          <a:xfrm flipV="1">
            <a:off x="4258623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CED3D18-10EF-4BA0-88AE-9EB2D4E5B4CB}"/>
              </a:ext>
            </a:extLst>
          </p:cNvPr>
          <p:cNvSpPr txBox="1">
            <a:spLocks/>
          </p:cNvSpPr>
          <p:nvPr/>
        </p:nvSpPr>
        <p:spPr>
          <a:xfrm>
            <a:off x="3635896" y="4187242"/>
            <a:ext cx="136815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B6532CF-C47B-4DF3-9B7C-3416DA5CB653}"/>
              </a:ext>
            </a:extLst>
          </p:cNvPr>
          <p:cNvSpPr/>
          <p:nvPr/>
        </p:nvSpPr>
        <p:spPr>
          <a:xfrm>
            <a:off x="2481959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/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B1986D3-3ECD-4957-AF25-FCF35648767D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912198" y="1123270"/>
            <a:ext cx="1083738" cy="872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7E89653-248C-4244-8047-FAD419E6ABEB}"/>
              </a:ext>
            </a:extLst>
          </p:cNvPr>
          <p:cNvSpPr txBox="1">
            <a:spLocks/>
          </p:cNvSpPr>
          <p:nvPr/>
        </p:nvSpPr>
        <p:spPr>
          <a:xfrm>
            <a:off x="3113793" y="761792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“bias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6012160" y="461079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8" grpId="0"/>
      <p:bldP spid="42" grpId="0"/>
      <p:bldP spid="44" grpId="0"/>
      <p:bldP spid="46" grpId="0" animBg="1"/>
      <p:bldP spid="47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/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blipFill>
                <a:blip r:embed="rId3"/>
                <a:stretch>
                  <a:fillRect l="-1387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/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/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A6E1E2CC-C1D7-4D52-971C-994F8E850DF3}"/>
              </a:ext>
            </a:extLst>
          </p:cNvPr>
          <p:cNvSpPr/>
          <p:nvPr/>
        </p:nvSpPr>
        <p:spPr>
          <a:xfrm>
            <a:off x="611560" y="4192633"/>
            <a:ext cx="5832648" cy="57606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2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30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403244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Overview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548DDD4-F6A6-44BF-8D39-061E6A0922BD}"/>
              </a:ext>
            </a:extLst>
          </p:cNvPr>
          <p:cNvCxnSpPr>
            <a:cxnSpLocks/>
          </p:cNvCxnSpPr>
          <p:nvPr/>
        </p:nvCxnSpPr>
        <p:spPr>
          <a:xfrm>
            <a:off x="2771800" y="1589533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/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blipFill>
                <a:blip r:embed="rId3"/>
                <a:stretch>
                  <a:fillRect l="-2990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/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2B9A58C-D13D-40F0-BACE-58B30A50624E}"/>
              </a:ext>
            </a:extLst>
          </p:cNvPr>
          <p:cNvCxnSpPr>
            <a:cxnSpLocks/>
          </p:cNvCxnSpPr>
          <p:nvPr/>
        </p:nvCxnSpPr>
        <p:spPr>
          <a:xfrm>
            <a:off x="2915816" y="2797964"/>
            <a:ext cx="6014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/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blipFill>
                <a:blip r:embed="rId5"/>
                <a:stretch>
                  <a:fillRect l="-2148" t="-2222" r="-1909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/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blipFill>
                <a:blip r:embed="rId6"/>
                <a:stretch>
                  <a:fillRect l="-1389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/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/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ED18920E-6FBC-4FF4-86BF-6F33C47F18D3}"/>
              </a:ext>
            </a:extLst>
          </p:cNvPr>
          <p:cNvSpPr/>
          <p:nvPr/>
        </p:nvSpPr>
        <p:spPr>
          <a:xfrm>
            <a:off x="3813892" y="3396120"/>
            <a:ext cx="4862564" cy="126386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6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4" grpId="0"/>
      <p:bldP spid="26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Dimensão Matriz de Pesos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51">
            <a:extLst>
              <a:ext uri="{FF2B5EF4-FFF2-40B4-BE49-F238E27FC236}">
                <a16:creationId xmlns:a16="http://schemas.microsoft.com/office/drawing/2014/main" id="{D0C37A07-1D58-4176-9B12-AEA268274B4C}"/>
              </a:ext>
            </a:extLst>
          </p:cNvPr>
          <p:cNvSpPr/>
          <p:nvPr/>
        </p:nvSpPr>
        <p:spPr>
          <a:xfrm rot="16200000" flipH="1">
            <a:off x="787607" y="1646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/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blipFill>
                <a:blip r:embed="rId2"/>
                <a:stretch>
                  <a:fillRect l="-3774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Caso a rede possua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então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dimensões:   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  <a:blipFill>
                <a:blip r:embed="rId3"/>
                <a:stretch>
                  <a:fillRect l="-705" t="-10101" r="-794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51">
            <a:extLst>
              <a:ext uri="{FF2B5EF4-FFF2-40B4-BE49-F238E27FC236}">
                <a16:creationId xmlns:a16="http://schemas.microsoft.com/office/drawing/2014/main" id="{EBD98BBE-5177-4FBD-819C-8C3BF299ADDF}"/>
              </a:ext>
            </a:extLst>
          </p:cNvPr>
          <p:cNvSpPr/>
          <p:nvPr/>
        </p:nvSpPr>
        <p:spPr>
          <a:xfrm rot="16200000" flipH="1">
            <a:off x="787607" y="330254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Exemplo: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Imagine uma primeira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nós de entradas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uma segunda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nós de ativação.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Dimensões de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altLang="ko-KR" sz="1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  <a:blipFill>
                <a:blip r:embed="rId4"/>
                <a:stretch>
                  <a:fillRect l="-705" t="-10204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/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 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blipFill>
                <a:blip r:embed="rId5"/>
                <a:stretch>
                  <a:fillRect l="-2915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/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blipFill>
                <a:blip r:embed="rId6"/>
                <a:stretch>
                  <a:fillRect l="-1923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/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8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5" grpId="0"/>
      <p:bldP spid="29" grpId="0"/>
      <p:bldP spid="3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Motivações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para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Aplicação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8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Simplificando a Representação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CD9952C-3AF7-450B-B58E-0FC627F4213C}"/>
              </a:ext>
            </a:extLst>
          </p:cNvPr>
          <p:cNvCxnSpPr>
            <a:cxnSpLocks/>
          </p:cNvCxnSpPr>
          <p:nvPr/>
        </p:nvCxnSpPr>
        <p:spPr>
          <a:xfrm>
            <a:off x="1691680" y="3075806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/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blipFill>
                <a:blip r:embed="rId10"/>
                <a:stretch>
                  <a:fillRect l="-2793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1BF6A57-36FC-4398-83FE-A0429E60C070}"/>
              </a:ext>
            </a:extLst>
          </p:cNvPr>
          <p:cNvCxnSpPr>
            <a:cxnSpLocks/>
          </p:cNvCxnSpPr>
          <p:nvPr/>
        </p:nvCxnSpPr>
        <p:spPr>
          <a:xfrm>
            <a:off x="1691680" y="3579862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/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blipFill>
                <a:blip r:embed="rId11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222E01B-A60A-4510-802D-1729C128E147}"/>
              </a:ext>
            </a:extLst>
          </p:cNvPr>
          <p:cNvCxnSpPr>
            <a:cxnSpLocks/>
          </p:cNvCxnSpPr>
          <p:nvPr/>
        </p:nvCxnSpPr>
        <p:spPr>
          <a:xfrm>
            <a:off x="1691680" y="4043561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/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blipFill>
                <a:blip r:embed="rId12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31C2398-81D3-435F-B068-FBECB7C1DAFB}"/>
              </a:ext>
            </a:extLst>
          </p:cNvPr>
          <p:cNvCxnSpPr/>
          <p:nvPr/>
        </p:nvCxnSpPr>
        <p:spPr>
          <a:xfrm>
            <a:off x="615617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9E8503A-67F0-4A90-9F09-A657CBC4122F}"/>
              </a:ext>
            </a:extLst>
          </p:cNvPr>
          <p:cNvCxnSpPr/>
          <p:nvPr/>
        </p:nvCxnSpPr>
        <p:spPr>
          <a:xfrm>
            <a:off x="687625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946810E-6AFC-45BB-83B9-B5BCA2C40B21}"/>
              </a:ext>
            </a:extLst>
          </p:cNvPr>
          <p:cNvCxnSpPr/>
          <p:nvPr/>
        </p:nvCxnSpPr>
        <p:spPr>
          <a:xfrm>
            <a:off x="7740352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CFB2908-DF1F-42F6-A9B6-4289DB9FC36C}"/>
              </a:ext>
            </a:extLst>
          </p:cNvPr>
          <p:cNvSpPr txBox="1">
            <a:spLocks/>
          </p:cNvSpPr>
          <p:nvPr/>
        </p:nvSpPr>
        <p:spPr>
          <a:xfrm>
            <a:off x="5919422" y="1800246"/>
            <a:ext cx="2664293" cy="2729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Associados à camada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02A2A0F-D50B-401D-A458-A8A3DB3CA086}"/>
              </a:ext>
            </a:extLst>
          </p:cNvPr>
          <p:cNvSpPr/>
          <p:nvPr/>
        </p:nvSpPr>
        <p:spPr>
          <a:xfrm>
            <a:off x="1619672" y="2571750"/>
            <a:ext cx="3528392" cy="1558815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13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7F80A994-8DFB-49CC-9B7C-B4C8E1E9429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63888" y="1927863"/>
            <a:ext cx="735017" cy="680296"/>
          </a:xfrm>
          <a:prstGeom prst="bentConnector3">
            <a:avLst>
              <a:gd name="adj1" fmla="val 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7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/>
      <p:bldP spid="28" grpId="0"/>
      <p:bldP spid="3" grpId="0" animBg="1"/>
      <p:bldP spid="20" grpId="0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Vetorização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blipFill>
                <a:blip r:embed="rId3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blipFill>
                <a:blip r:embed="rId5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/>
                        <m:sup/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blipFill>
                <a:blip r:embed="rId6"/>
                <a:stretch>
                  <a:fillRect l="-1647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7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/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/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/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blipFill>
                <a:blip r:embed="rId10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/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blipFill>
                <a:blip r:embed="rId11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/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blipFill>
                <a:blip r:embed="rId12"/>
                <a:stretch>
                  <a:fillRect l="-10843" t="-3509" r="-112048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056D0E0-A7B8-4603-8871-54D7ABBE840A}"/>
              </a:ext>
            </a:extLst>
          </p:cNvPr>
          <p:cNvCxnSpPr/>
          <p:nvPr/>
        </p:nvCxnSpPr>
        <p:spPr>
          <a:xfrm>
            <a:off x="6229072" y="2427734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/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blipFill>
                <a:blip r:embed="rId13"/>
                <a:stretch>
                  <a:fillRect l="-3745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/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blipFill>
                <a:blip r:embed="rId14"/>
                <a:stretch>
                  <a:fillRect l="-3745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/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blipFill>
                <a:blip r:embed="rId15"/>
                <a:stretch>
                  <a:fillRect l="-7965" t="-222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bias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=1 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/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blipFill>
                <a:blip r:embed="rId17"/>
                <a:stretch>
                  <a:fillRect l="-3745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/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  <a:blipFill>
                <a:blip r:embed="rId18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B2BAE487-F4C0-47D6-95D0-D275444FCCB8}"/>
              </a:ext>
            </a:extLst>
          </p:cNvPr>
          <p:cNvSpPr/>
          <p:nvPr/>
        </p:nvSpPr>
        <p:spPr>
          <a:xfrm>
            <a:off x="6410344" y="3968272"/>
            <a:ext cx="2482128" cy="878655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8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14965 -8.64198E-7 C 0.21684 -8.64198E-7 0.29948 0.04691 0.29948 0.08488 L 0.29948 0.1700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8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 animBg="1"/>
      <p:bldP spid="32" grpId="0"/>
      <p:bldP spid="33" grpId="0"/>
      <p:bldP spid="37" grpId="0"/>
      <p:bldP spid="39" grpId="0"/>
      <p:bldP spid="40" grpId="0"/>
      <p:bldP spid="41" grpId="0"/>
      <p:bldP spid="42" grpId="0"/>
      <p:bldP spid="8" grpId="0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761361" y="3684158"/>
            <a:ext cx="3983556" cy="11142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Foward</a:t>
            </a:r>
            <a:r>
              <a:rPr lang="pt-BR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pt-BR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das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entrada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ocultas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saída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4273812" cy="1846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/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blipFill>
                <a:blip r:embed="rId3"/>
                <a:stretch>
                  <a:fillRect l="-6061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/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blipFill>
                <a:blip r:embed="rId4"/>
                <a:stretch>
                  <a:fillRect l="-12195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/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blipFill>
                <a:blip r:embed="rId5"/>
                <a:stretch>
                  <a:fillRect l="-12987" t="-3509" b="-175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/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blipFill>
                <a:blip r:embed="rId6"/>
                <a:stretch>
                  <a:fillRect l="-2247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/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blipFill>
                <a:blip r:embed="rId7"/>
                <a:stretch>
                  <a:fillRect l="-3745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/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blipFill>
                <a:blip r:embed="rId8"/>
                <a:stretch>
                  <a:fillRect l="-3436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/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  <a:blipFill>
                <a:blip r:embed="rId9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tângulo 46">
            <a:extLst>
              <a:ext uri="{FF2B5EF4-FFF2-40B4-BE49-F238E27FC236}">
                <a16:creationId xmlns:a16="http://schemas.microsoft.com/office/drawing/2014/main" id="{48F80ED9-CAE5-4BA3-9E2F-01FF656E9145}"/>
              </a:ext>
            </a:extLst>
          </p:cNvPr>
          <p:cNvSpPr/>
          <p:nvPr/>
        </p:nvSpPr>
        <p:spPr>
          <a:xfrm>
            <a:off x="1792893" y="1043210"/>
            <a:ext cx="757659" cy="1846847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1A6D712B-8120-4DA6-9459-D800AEF9A57A}"/>
              </a:ext>
            </a:extLst>
          </p:cNvPr>
          <p:cNvSpPr/>
          <p:nvPr/>
        </p:nvSpPr>
        <p:spPr>
          <a:xfrm rot="5400000">
            <a:off x="850663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1C0C5955-6B2B-449D-A6E6-C2B1E2DB4FD1}"/>
              </a:ext>
            </a:extLst>
          </p:cNvPr>
          <p:cNvSpPr/>
          <p:nvPr/>
        </p:nvSpPr>
        <p:spPr>
          <a:xfrm rot="5400000">
            <a:off x="1982070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00580E61-F8A6-4CE2-81A5-6F1266F0B4A6}"/>
              </a:ext>
            </a:extLst>
          </p:cNvPr>
          <p:cNvSpPr/>
          <p:nvPr/>
        </p:nvSpPr>
        <p:spPr>
          <a:xfrm rot="5400000">
            <a:off x="3126320" y="2125060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ECD58A7-D52C-4A3D-AAC4-E94339DBF551}"/>
              </a:ext>
            </a:extLst>
          </p:cNvPr>
          <p:cNvSpPr/>
          <p:nvPr/>
        </p:nvSpPr>
        <p:spPr>
          <a:xfrm>
            <a:off x="5237964" y="1779662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FA001FD-3975-4D1A-9917-D28355DB6C62}"/>
              </a:ext>
            </a:extLst>
          </p:cNvPr>
          <p:cNvSpPr/>
          <p:nvPr/>
        </p:nvSpPr>
        <p:spPr>
          <a:xfrm>
            <a:off x="2982600" y="1419623"/>
            <a:ext cx="653296" cy="74442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C6FF77A3-3AE1-410B-AE0F-29D65A2B4333}"/>
              </a:ext>
            </a:extLst>
          </p:cNvPr>
          <p:cNvSpPr/>
          <p:nvPr/>
        </p:nvSpPr>
        <p:spPr>
          <a:xfrm>
            <a:off x="5237964" y="3389859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EA124D-3695-43E2-94D7-7CAA31368C8E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26" grpId="0"/>
      <p:bldP spid="27" grpId="0"/>
      <p:bldP spid="28" grpId="0"/>
      <p:bldP spid="38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D9CAB5B-706D-40E5-B80B-ED70D86B2B2B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5CC4E7-8975-49EC-8122-D9B66F524D5F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/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blipFill>
                <a:blip r:embed="rId3"/>
                <a:stretch>
                  <a:fillRect l="-2527" t="-16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/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blipFill>
                <a:blip r:embed="rId4"/>
                <a:stretch>
                  <a:fillRect l="-3672" t="-3571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5F93428-7B8D-4C08-BF4B-19C4752C8E59}"/>
              </a:ext>
            </a:extLst>
          </p:cNvPr>
          <p:cNvSpPr txBox="1">
            <a:spLocks/>
          </p:cNvSpPr>
          <p:nvPr/>
        </p:nvSpPr>
        <p:spPr>
          <a:xfrm>
            <a:off x="5148064" y="1275606"/>
            <a:ext cx="2016224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ECCF8E59-3CEE-487B-9C21-B14E6CB464EF}"/>
              </a:ext>
            </a:extLst>
          </p:cNvPr>
          <p:cNvCxnSpPr/>
          <p:nvPr/>
        </p:nvCxnSpPr>
        <p:spPr>
          <a:xfrm flipV="1">
            <a:off x="4139952" y="1491630"/>
            <a:ext cx="942589" cy="433454"/>
          </a:xfrm>
          <a:prstGeom prst="bentConnector3">
            <a:avLst>
              <a:gd name="adj1" fmla="val 1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0F5DAF69-453C-4EF6-9F75-84670601D846}"/>
              </a:ext>
            </a:extLst>
          </p:cNvPr>
          <p:cNvCxnSpPr>
            <a:stCxn id="25" idx="3"/>
          </p:cNvCxnSpPr>
          <p:nvPr/>
        </p:nvCxnSpPr>
        <p:spPr>
          <a:xfrm flipH="1">
            <a:off x="6948264" y="1457993"/>
            <a:ext cx="216024" cy="1149761"/>
          </a:xfrm>
          <a:prstGeom prst="bentConnector4">
            <a:avLst>
              <a:gd name="adj1" fmla="val -105822"/>
              <a:gd name="adj2" fmla="val 579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0ED5DD4B-AB7E-4873-A85A-6F3BA80FE241}"/>
              </a:ext>
            </a:extLst>
          </p:cNvPr>
          <p:cNvSpPr/>
          <p:nvPr/>
        </p:nvSpPr>
        <p:spPr>
          <a:xfrm rot="8217715">
            <a:off x="1001119" y="1939396"/>
            <a:ext cx="2232248" cy="2083499"/>
          </a:xfrm>
          <a:prstGeom prst="arc">
            <a:avLst>
              <a:gd name="adj1" fmla="val 16607870"/>
              <a:gd name="adj2" fmla="val 210714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/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9688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0E75F6A-4D62-406A-BFE0-F103954A2663}"/>
              </a:ext>
            </a:extLst>
          </p:cNvPr>
          <p:cNvSpPr txBox="1">
            <a:spLocks/>
          </p:cNvSpPr>
          <p:nvPr/>
        </p:nvSpPr>
        <p:spPr>
          <a:xfrm>
            <a:off x="2987824" y="4040814"/>
            <a:ext cx="482453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Aprende </a:t>
            </a:r>
            <a:r>
              <a:rPr lang="pt-BR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complexas de uma única vez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10B116A2-BBBB-48B9-86E0-4EF3EC33FE5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411760" y="4223200"/>
            <a:ext cx="57606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E7674F8-D4BF-4B37-95F0-7D8A7F8E382A}"/>
              </a:ext>
            </a:extLst>
          </p:cNvPr>
          <p:cNvCxnSpPr/>
          <p:nvPr/>
        </p:nvCxnSpPr>
        <p:spPr>
          <a:xfrm flipV="1">
            <a:off x="6948264" y="3651870"/>
            <a:ext cx="0" cy="38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5" grpId="0"/>
      <p:bldP spid="8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4A9BD0-5A46-4F92-9516-FBB44BCE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9582"/>
            <a:ext cx="7377264" cy="3077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/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blipFill>
                <a:blip r:embed="rId3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/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blipFill>
                <a:blip r:embed="rId4"/>
                <a:stretch>
                  <a:fillRect l="-21538" t="-6383" r="-27692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/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E4DC2A4-2167-46CF-9231-D0220C2DF93A}"/>
              </a:ext>
            </a:extLst>
          </p:cNvPr>
          <p:cNvCxnSpPr/>
          <p:nvPr/>
        </p:nvCxnSpPr>
        <p:spPr>
          <a:xfrm>
            <a:off x="26118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5669C30-7DB9-424D-86C5-8D5550B23CDB}"/>
              </a:ext>
            </a:extLst>
          </p:cNvPr>
          <p:cNvCxnSpPr/>
          <p:nvPr/>
        </p:nvCxnSpPr>
        <p:spPr>
          <a:xfrm>
            <a:off x="44120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/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blipFill>
                <a:blip r:embed="rId6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0EC25B-5733-4E9F-8370-310809FAE9B0}"/>
              </a:ext>
            </a:extLst>
          </p:cNvPr>
          <p:cNvSpPr txBox="1">
            <a:spLocks/>
          </p:cNvSpPr>
          <p:nvPr/>
        </p:nvSpPr>
        <p:spPr>
          <a:xfrm>
            <a:off x="2483768" y="4523804"/>
            <a:ext cx="364045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cada vez mais complexas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blipFill>
                <a:blip r:embed="rId2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/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blipFill>
                <a:blip r:embed="rId3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/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/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blipFill>
                <a:blip r:embed="rId5"/>
                <a:stretch>
                  <a:fillRect l="-1304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6F03556-1C4D-49FD-9CE3-51D76F1823EF}"/>
              </a:ext>
            </a:extLst>
          </p:cNvPr>
          <p:cNvCxnSpPr/>
          <p:nvPr/>
        </p:nvCxnSpPr>
        <p:spPr>
          <a:xfrm>
            <a:off x="6228184" y="1012935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/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blipFill>
                <a:blip r:embed="rId6"/>
                <a:stretch>
                  <a:fillRect l="-3937" t="-3509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/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blipFill>
                <a:blip r:embed="rId7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/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blipFill>
                <a:blip r:embed="rId8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blipFill>
                <a:blip r:embed="rId9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97198A6-CD8A-4D7C-8382-B2A653BB50F9}"/>
              </a:ext>
            </a:extLst>
          </p:cNvPr>
          <p:cNvCxnSpPr/>
          <p:nvPr/>
        </p:nvCxnSpPr>
        <p:spPr>
          <a:xfrm>
            <a:off x="7380312" y="2859782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/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blipFill>
                <a:blip r:embed="rId10"/>
                <a:stretch>
                  <a:fillRect l="-3676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2" grpId="0"/>
      <p:bldP spid="23" grpId="0"/>
      <p:bldP spid="25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blipFill>
                <a:blip r:embed="rId2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/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/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Considerando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  <a:blipFill>
                <a:blip r:embed="rId5"/>
                <a:stretch>
                  <a:fillRect l="-2326"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/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blipFill>
                <a:blip r:embed="rId6"/>
                <a:stretch>
                  <a:fillRect l="-2833" t="-6522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Adicionando </a:t>
                </a:r>
                <a:r>
                  <a:rPr lang="pt-BR" altLang="ko-KR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  <a:blipFill>
                <a:blip r:embed="rId7"/>
                <a:stretch>
                  <a:fillRect l="-1940" t="-16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/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blipFill>
                <a:blip r:embed="rId8"/>
                <a:stretch>
                  <a:fillRect l="-283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última matriz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/>
                      <m:t>Θ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apenas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uma única linha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que, multiplicada pela coluna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irá resultar em um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único número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  <a:blipFill>
                <a:blip r:embed="rId9"/>
                <a:stretch>
                  <a:fillRect t="-5442" r="-956" b="-122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/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blipFill>
                <a:blip r:embed="rId10"/>
                <a:stretch>
                  <a:fillRect l="-2756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6" grpId="0"/>
      <p:bldP spid="27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Hypothesis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Não-Lineares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11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XOR/XNOR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841573-E5EB-4E8C-AEDD-142312F6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7614"/>
            <a:ext cx="2509751" cy="19364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A159DF-3788-4166-90B8-4324828C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43815"/>
            <a:ext cx="2448272" cy="2040227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EE4843-ACB7-492F-801E-D6E1E9B2AC72}"/>
              </a:ext>
            </a:extLst>
          </p:cNvPr>
          <p:cNvCxnSpPr>
            <a:cxnSpLocks/>
          </p:cNvCxnSpPr>
          <p:nvPr/>
        </p:nvCxnSpPr>
        <p:spPr>
          <a:xfrm>
            <a:off x="3419872" y="2139702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F3798EF-F37E-4652-A698-34D4AD3E4F0A}"/>
              </a:ext>
            </a:extLst>
          </p:cNvPr>
          <p:cNvSpPr txBox="1">
            <a:spLocks/>
          </p:cNvSpPr>
          <p:nvPr/>
        </p:nvSpPr>
        <p:spPr>
          <a:xfrm>
            <a:off x="3095836" y="2222788"/>
            <a:ext cx="2376264" cy="3260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Modelo simplificado de: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5E9D1C71-D3FE-40AA-8622-CA9F2B5A5AF1}"/>
              </a:ext>
            </a:extLst>
          </p:cNvPr>
          <p:cNvSpPr/>
          <p:nvPr/>
        </p:nvSpPr>
        <p:spPr>
          <a:xfrm>
            <a:off x="5738701" y="1291242"/>
            <a:ext cx="1831343" cy="1642280"/>
          </a:xfrm>
          <a:custGeom>
            <a:avLst/>
            <a:gdLst>
              <a:gd name="connsiteX0" fmla="*/ 77483 w 1831343"/>
              <a:gd name="connsiteY0" fmla="*/ 889827 h 1642280"/>
              <a:gd name="connsiteX1" fmla="*/ 152433 w 1831343"/>
              <a:gd name="connsiteY1" fmla="*/ 837361 h 1642280"/>
              <a:gd name="connsiteX2" fmla="*/ 407266 w 1831343"/>
              <a:gd name="connsiteY2" fmla="*/ 852351 h 1642280"/>
              <a:gd name="connsiteX3" fmla="*/ 767030 w 1831343"/>
              <a:gd name="connsiteY3" fmla="*/ 882332 h 1642280"/>
              <a:gd name="connsiteX4" fmla="*/ 901942 w 1831343"/>
              <a:gd name="connsiteY4" fmla="*/ 709945 h 1642280"/>
              <a:gd name="connsiteX5" fmla="*/ 916932 w 1831343"/>
              <a:gd name="connsiteY5" fmla="*/ 387656 h 1642280"/>
              <a:gd name="connsiteX6" fmla="*/ 894447 w 1831343"/>
              <a:gd name="connsiteY6" fmla="*/ 260240 h 1642280"/>
              <a:gd name="connsiteX7" fmla="*/ 894447 w 1831343"/>
              <a:gd name="connsiteY7" fmla="*/ 162804 h 1642280"/>
              <a:gd name="connsiteX8" fmla="*/ 916932 w 1831343"/>
              <a:gd name="connsiteY8" fmla="*/ 72863 h 1642280"/>
              <a:gd name="connsiteX9" fmla="*/ 1021863 w 1831343"/>
              <a:gd name="connsiteY9" fmla="*/ 5407 h 1642280"/>
              <a:gd name="connsiteX10" fmla="*/ 1299181 w 1831343"/>
              <a:gd name="connsiteY10" fmla="*/ 27892 h 1642280"/>
              <a:gd name="connsiteX11" fmla="*/ 1651450 w 1831343"/>
              <a:gd name="connsiteY11" fmla="*/ 215269 h 1642280"/>
              <a:gd name="connsiteX12" fmla="*/ 1831332 w 1831343"/>
              <a:gd name="connsiteY12" fmla="*/ 605014 h 1642280"/>
              <a:gd name="connsiteX13" fmla="*/ 1658945 w 1831343"/>
              <a:gd name="connsiteY13" fmla="*/ 957283 h 1642280"/>
              <a:gd name="connsiteX14" fmla="*/ 1374132 w 1831343"/>
              <a:gd name="connsiteY14" fmla="*/ 874837 h 1642280"/>
              <a:gd name="connsiteX15" fmla="*/ 939417 w 1831343"/>
              <a:gd name="connsiteY15" fmla="*/ 949788 h 1642280"/>
              <a:gd name="connsiteX16" fmla="*/ 856971 w 1831343"/>
              <a:gd name="connsiteY16" fmla="*/ 1249591 h 1642280"/>
              <a:gd name="connsiteX17" fmla="*/ 826991 w 1831343"/>
              <a:gd name="connsiteY17" fmla="*/ 1511919 h 1642280"/>
              <a:gd name="connsiteX18" fmla="*/ 692079 w 1831343"/>
              <a:gd name="connsiteY18" fmla="*/ 1639335 h 1642280"/>
              <a:gd name="connsiteX19" fmla="*/ 174919 w 1831343"/>
              <a:gd name="connsiteY19" fmla="*/ 1571879 h 1642280"/>
              <a:gd name="connsiteX20" fmla="*/ 2532 w 1831343"/>
              <a:gd name="connsiteY20" fmla="*/ 1257086 h 1642280"/>
              <a:gd name="connsiteX21" fmla="*/ 77483 w 1831343"/>
              <a:gd name="connsiteY21" fmla="*/ 889827 h 164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31343" h="1642280">
                <a:moveTo>
                  <a:pt x="77483" y="889827"/>
                </a:moveTo>
                <a:cubicBezTo>
                  <a:pt x="102466" y="819873"/>
                  <a:pt x="97469" y="843607"/>
                  <a:pt x="152433" y="837361"/>
                </a:cubicBezTo>
                <a:cubicBezTo>
                  <a:pt x="207397" y="831115"/>
                  <a:pt x="304833" y="844856"/>
                  <a:pt x="407266" y="852351"/>
                </a:cubicBezTo>
                <a:cubicBezTo>
                  <a:pt x="509699" y="859846"/>
                  <a:pt x="684584" y="906066"/>
                  <a:pt x="767030" y="882332"/>
                </a:cubicBezTo>
                <a:cubicBezTo>
                  <a:pt x="849476" y="858598"/>
                  <a:pt x="876958" y="792391"/>
                  <a:pt x="901942" y="709945"/>
                </a:cubicBezTo>
                <a:cubicBezTo>
                  <a:pt x="926926" y="627499"/>
                  <a:pt x="918181" y="462607"/>
                  <a:pt x="916932" y="387656"/>
                </a:cubicBezTo>
                <a:cubicBezTo>
                  <a:pt x="915683" y="312705"/>
                  <a:pt x="898195" y="297715"/>
                  <a:pt x="894447" y="260240"/>
                </a:cubicBezTo>
                <a:cubicBezTo>
                  <a:pt x="890700" y="222765"/>
                  <a:pt x="890700" y="194033"/>
                  <a:pt x="894447" y="162804"/>
                </a:cubicBezTo>
                <a:cubicBezTo>
                  <a:pt x="898194" y="131575"/>
                  <a:pt x="895696" y="99096"/>
                  <a:pt x="916932" y="72863"/>
                </a:cubicBezTo>
                <a:cubicBezTo>
                  <a:pt x="938168" y="46630"/>
                  <a:pt x="958155" y="12902"/>
                  <a:pt x="1021863" y="5407"/>
                </a:cubicBezTo>
                <a:cubicBezTo>
                  <a:pt x="1085571" y="-2088"/>
                  <a:pt x="1194250" y="-7085"/>
                  <a:pt x="1299181" y="27892"/>
                </a:cubicBezTo>
                <a:cubicBezTo>
                  <a:pt x="1404112" y="62869"/>
                  <a:pt x="1562758" y="119082"/>
                  <a:pt x="1651450" y="215269"/>
                </a:cubicBezTo>
                <a:cubicBezTo>
                  <a:pt x="1740142" y="311456"/>
                  <a:pt x="1830083" y="481345"/>
                  <a:pt x="1831332" y="605014"/>
                </a:cubicBezTo>
                <a:cubicBezTo>
                  <a:pt x="1832581" y="728683"/>
                  <a:pt x="1735145" y="912313"/>
                  <a:pt x="1658945" y="957283"/>
                </a:cubicBezTo>
                <a:cubicBezTo>
                  <a:pt x="1582745" y="1002254"/>
                  <a:pt x="1494053" y="876086"/>
                  <a:pt x="1374132" y="874837"/>
                </a:cubicBezTo>
                <a:cubicBezTo>
                  <a:pt x="1254211" y="873588"/>
                  <a:pt x="1025611" y="887329"/>
                  <a:pt x="939417" y="949788"/>
                </a:cubicBezTo>
                <a:cubicBezTo>
                  <a:pt x="853224" y="1012247"/>
                  <a:pt x="875709" y="1155903"/>
                  <a:pt x="856971" y="1249591"/>
                </a:cubicBezTo>
                <a:cubicBezTo>
                  <a:pt x="838233" y="1343280"/>
                  <a:pt x="854473" y="1446962"/>
                  <a:pt x="826991" y="1511919"/>
                </a:cubicBezTo>
                <a:cubicBezTo>
                  <a:pt x="799509" y="1576876"/>
                  <a:pt x="800758" y="1629342"/>
                  <a:pt x="692079" y="1639335"/>
                </a:cubicBezTo>
                <a:cubicBezTo>
                  <a:pt x="583400" y="1649328"/>
                  <a:pt x="289843" y="1635587"/>
                  <a:pt x="174919" y="1571879"/>
                </a:cubicBezTo>
                <a:cubicBezTo>
                  <a:pt x="59995" y="1508171"/>
                  <a:pt x="18771" y="1370761"/>
                  <a:pt x="2532" y="1257086"/>
                </a:cubicBezTo>
                <a:cubicBezTo>
                  <a:pt x="-13707" y="1143411"/>
                  <a:pt x="52500" y="959781"/>
                  <a:pt x="77483" y="889827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/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/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blipFill>
                <a:blip r:embed="rId5"/>
                <a:stretch>
                  <a:fillRect l="-4403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/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blipFill>
                <a:blip r:embed="rId6"/>
                <a:stretch>
                  <a:fillRect l="-3774" b="-13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/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blipFill>
                <a:blip r:embed="rId7"/>
                <a:stretch>
                  <a:fillRect l="-8571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/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blipFill>
                <a:blip r:embed="rId8"/>
                <a:stretch>
                  <a:fillRect l="-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/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blipFill>
                <a:blip r:embed="rId9"/>
                <a:stretch>
                  <a:fillRect l="-5455"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7B898F2D-7D2F-46CC-8E11-6FB2D5939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703" y="3284042"/>
            <a:ext cx="1326883" cy="13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21" grpId="0"/>
      <p:bldP spid="22" grpId="0"/>
      <p:bldP spid="23" grpId="0"/>
      <p:bldP spid="25" grpId="0"/>
      <p:bldP spid="28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Funções não-lineares: AND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07E876-B589-4154-B97C-50C7D9F0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464992" cy="14029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/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0D4E774-D911-4DE8-88B0-A169B18EF4E9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1091773" y="1778970"/>
            <a:ext cx="1105772" cy="425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A3CEC6DB-2482-4620-B544-A4A280B50E62}"/>
              </a:ext>
            </a:extLst>
          </p:cNvPr>
          <p:cNvSpPr/>
          <p:nvPr/>
        </p:nvSpPr>
        <p:spPr>
          <a:xfrm>
            <a:off x="661534" y="13552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/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6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/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blipFill>
                <a:blip r:embed="rId5"/>
                <a:stretch>
                  <a:fillRect l="-1162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/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blipFill>
                <a:blip r:embed="rId6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/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/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6ED2C75-47A1-4708-99C2-E6E9DDE85708}"/>
              </a:ext>
            </a:extLst>
          </p:cNvPr>
          <p:cNvCxnSpPr>
            <a:cxnSpLocks/>
          </p:cNvCxnSpPr>
          <p:nvPr/>
        </p:nvCxnSpPr>
        <p:spPr>
          <a:xfrm>
            <a:off x="2123728" y="3767497"/>
            <a:ext cx="0" cy="41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/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(−30+20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blipFill>
                <a:blip r:embed="rId8"/>
                <a:stretch>
                  <a:fillRect l="-2456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C926501D-0672-4CE3-B8BF-E5CA907B1120}"/>
              </a:ext>
            </a:extLst>
          </p:cNvPr>
          <p:cNvCxnSpPr/>
          <p:nvPr/>
        </p:nvCxnSpPr>
        <p:spPr>
          <a:xfrm rot="5400000">
            <a:off x="2638191" y="3829099"/>
            <a:ext cx="411235" cy="288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E1717E4B-CA6E-4632-8DFF-FAE25B01BB30}"/>
              </a:ext>
            </a:extLst>
          </p:cNvPr>
          <p:cNvCxnSpPr>
            <a:cxnSpLocks/>
          </p:cNvCxnSpPr>
          <p:nvPr/>
        </p:nvCxnSpPr>
        <p:spPr>
          <a:xfrm rot="5400000">
            <a:off x="3393372" y="3784368"/>
            <a:ext cx="411233" cy="377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69507DD-4FEE-40F0-A205-27F7AD529A12}"/>
              </a:ext>
            </a:extLst>
          </p:cNvPr>
          <p:cNvCxnSpPr>
            <a:cxnSpLocks/>
          </p:cNvCxnSpPr>
          <p:nvPr/>
        </p:nvCxnSpPr>
        <p:spPr>
          <a:xfrm>
            <a:off x="4139952" y="1170860"/>
            <a:ext cx="0" cy="34891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EBC6819A-6AD5-4470-879C-A5688DD63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410" y="1012935"/>
            <a:ext cx="3685249" cy="3636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/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tângulo 48">
            <a:extLst>
              <a:ext uri="{FF2B5EF4-FFF2-40B4-BE49-F238E27FC236}">
                <a16:creationId xmlns:a16="http://schemas.microsoft.com/office/drawing/2014/main" id="{01C436D1-3039-47DA-8BE0-CFE0D837A4AA}"/>
              </a:ext>
            </a:extLst>
          </p:cNvPr>
          <p:cNvSpPr/>
          <p:nvPr/>
        </p:nvSpPr>
        <p:spPr>
          <a:xfrm>
            <a:off x="7631313" y="1203420"/>
            <a:ext cx="469079" cy="37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4C44BA44-2849-49E2-A16A-13DB6B4B8B5E}"/>
              </a:ext>
            </a:extLst>
          </p:cNvPr>
          <p:cNvSpPr/>
          <p:nvPr/>
        </p:nvSpPr>
        <p:spPr>
          <a:xfrm>
            <a:off x="5074170" y="1255822"/>
            <a:ext cx="3080479" cy="1278646"/>
          </a:xfrm>
          <a:custGeom>
            <a:avLst/>
            <a:gdLst>
              <a:gd name="connsiteX0" fmla="*/ 0 w 3080479"/>
              <a:gd name="connsiteY0" fmla="*/ 1277516 h 1278646"/>
              <a:gd name="connsiteX1" fmla="*/ 412230 w 3080479"/>
              <a:gd name="connsiteY1" fmla="*/ 1262526 h 1278646"/>
              <a:gd name="connsiteX2" fmla="*/ 749509 w 3080479"/>
              <a:gd name="connsiteY2" fmla="*/ 1165089 h 1278646"/>
              <a:gd name="connsiteX3" fmla="*/ 1206709 w 3080479"/>
              <a:gd name="connsiteY3" fmla="*/ 872781 h 1278646"/>
              <a:gd name="connsiteX4" fmla="*/ 1514007 w 3080479"/>
              <a:gd name="connsiteY4" fmla="*/ 528008 h 1278646"/>
              <a:gd name="connsiteX5" fmla="*/ 1836296 w 3080479"/>
              <a:gd name="connsiteY5" fmla="*/ 265680 h 1278646"/>
              <a:gd name="connsiteX6" fmla="*/ 2256020 w 3080479"/>
              <a:gd name="connsiteY6" fmla="*/ 93293 h 1278646"/>
              <a:gd name="connsiteX7" fmla="*/ 2750696 w 3080479"/>
              <a:gd name="connsiteY7" fmla="*/ 10847 h 1278646"/>
              <a:gd name="connsiteX8" fmla="*/ 3080479 w 3080479"/>
              <a:gd name="connsiteY8" fmla="*/ 3352 h 12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479" h="1278646">
                <a:moveTo>
                  <a:pt x="0" y="1277516"/>
                </a:moveTo>
                <a:cubicBezTo>
                  <a:pt x="143656" y="1279390"/>
                  <a:pt x="287312" y="1281264"/>
                  <a:pt x="412230" y="1262526"/>
                </a:cubicBezTo>
                <a:cubicBezTo>
                  <a:pt x="537148" y="1243788"/>
                  <a:pt x="617096" y="1230046"/>
                  <a:pt x="749509" y="1165089"/>
                </a:cubicBezTo>
                <a:cubicBezTo>
                  <a:pt x="881922" y="1100132"/>
                  <a:pt x="1079293" y="978961"/>
                  <a:pt x="1206709" y="872781"/>
                </a:cubicBezTo>
                <a:cubicBezTo>
                  <a:pt x="1334125" y="766601"/>
                  <a:pt x="1409076" y="629191"/>
                  <a:pt x="1514007" y="528008"/>
                </a:cubicBezTo>
                <a:cubicBezTo>
                  <a:pt x="1618938" y="426825"/>
                  <a:pt x="1712627" y="338132"/>
                  <a:pt x="1836296" y="265680"/>
                </a:cubicBezTo>
                <a:cubicBezTo>
                  <a:pt x="1959965" y="193228"/>
                  <a:pt x="2103620" y="135765"/>
                  <a:pt x="2256020" y="93293"/>
                </a:cubicBezTo>
                <a:cubicBezTo>
                  <a:pt x="2408420" y="50821"/>
                  <a:pt x="2613286" y="25837"/>
                  <a:pt x="2750696" y="10847"/>
                </a:cubicBezTo>
                <a:cubicBezTo>
                  <a:pt x="2888106" y="-4143"/>
                  <a:pt x="2984292" y="-396"/>
                  <a:pt x="3080479" y="3352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/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/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blipFill>
                <a:blip r:embed="rId12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FC5B2A-4A8F-4427-83F0-45CEE1D9E337}"/>
              </a:ext>
            </a:extLst>
          </p:cNvPr>
          <p:cNvCxnSpPr>
            <a:cxnSpLocks/>
            <a:stCxn id="51" idx="7"/>
          </p:cNvCxnSpPr>
          <p:nvPr/>
        </p:nvCxnSpPr>
        <p:spPr>
          <a:xfrm>
            <a:off x="7824866" y="1266669"/>
            <a:ext cx="0" cy="135249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CA2720-27D9-40B5-8433-8B1F2666AFF2}"/>
              </a:ext>
            </a:extLst>
          </p:cNvPr>
          <p:cNvCxnSpPr>
            <a:cxnSpLocks/>
            <a:stCxn id="51" idx="7"/>
          </p:cNvCxnSpPr>
          <p:nvPr/>
        </p:nvCxnSpPr>
        <p:spPr>
          <a:xfrm flipH="1">
            <a:off x="6453266" y="1266669"/>
            <a:ext cx="1371600" cy="749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/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blipFill>
                <a:blip r:embed="rId13"/>
                <a:stretch>
                  <a:fillRect l="-5556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54503B7-1520-44EE-BBE3-C97AD7DFAFFF}"/>
              </a:ext>
            </a:extLst>
          </p:cNvPr>
          <p:cNvCxnSpPr>
            <a:cxnSpLocks/>
          </p:cNvCxnSpPr>
          <p:nvPr/>
        </p:nvCxnSpPr>
        <p:spPr>
          <a:xfrm flipH="1" flipV="1">
            <a:off x="5263364" y="2550929"/>
            <a:ext cx="1189902" cy="22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43BBCC15-6990-4CAF-85C9-DCF24BCF2742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5261825" y="2545315"/>
            <a:ext cx="0" cy="10877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/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/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/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/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  <a:blipFill>
                <a:blip r:embed="rId1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/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/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30+40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(10)→1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  <a:blipFill>
                <a:blip r:embed="rId1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5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9136E-6 L -0.0059 -0.157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6" grpId="0"/>
      <p:bldP spid="26" grpId="1"/>
      <p:bldP spid="27" grpId="0"/>
      <p:bldP spid="29" grpId="0"/>
      <p:bldP spid="30" grpId="0"/>
      <p:bldP spid="36" grpId="0"/>
      <p:bldP spid="36" grpId="1"/>
      <p:bldP spid="48" grpId="0"/>
      <p:bldP spid="51" grpId="0" animBg="1"/>
      <p:bldP spid="52" grpId="0"/>
      <p:bldP spid="53" grpId="0"/>
      <p:bldP spid="63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8C0A785-7DFA-4180-9CDD-FF76552B0AD4}"/>
              </a:ext>
            </a:extLst>
          </p:cNvPr>
          <p:cNvSpPr txBox="1">
            <a:spLocks/>
          </p:cNvSpPr>
          <p:nvPr/>
        </p:nvSpPr>
        <p:spPr>
          <a:xfrm>
            <a:off x="5517499" y="389032"/>
            <a:ext cx="1584176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E3B6265-051D-43F5-96DF-23E8B18F837E}"/>
              </a:ext>
            </a:extLst>
          </p:cNvPr>
          <p:cNvSpPr txBox="1">
            <a:spLocks/>
          </p:cNvSpPr>
          <p:nvPr/>
        </p:nvSpPr>
        <p:spPr>
          <a:xfrm>
            <a:off x="1619672" y="2522220"/>
            <a:ext cx="7632848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Carregando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ECD39D7-20F9-4552-84AD-EB7E126002A0}"/>
              </a:ext>
            </a:extLst>
          </p:cNvPr>
          <p:cNvSpPr txBox="1">
            <a:spLocks/>
          </p:cNvSpPr>
          <p:nvPr/>
        </p:nvSpPr>
        <p:spPr>
          <a:xfrm>
            <a:off x="2624569" y="3839145"/>
            <a:ext cx="367562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Dica: pensar na </a:t>
            </a:r>
            <a:r>
              <a:rPr lang="pt-BR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Tabela Verdade!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9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547409-36EE-43A0-A52A-A4C1B20DA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04" y="1684656"/>
            <a:ext cx="2961037" cy="26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8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98760D-07F4-42C8-B75F-68A644BC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012935"/>
            <a:ext cx="7956376" cy="25561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(−10+20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blipFill>
                <a:blip r:embed="rId3"/>
                <a:stretch>
                  <a:fillRect l="-2456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/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/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−10   20   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blipFill>
                <a:blip r:embed="rId9"/>
                <a:stretch>
                  <a:fillRect l="-2523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5073F90-6B86-4534-A240-D87928C2B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39952" y="4321959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1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blipFill>
                <a:blip r:embed="rId2"/>
                <a:stretch>
                  <a:fillRect l="-1261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AB98525-C345-470A-AF7E-50B67DB8E7FF}"/>
              </a:ext>
            </a:extLst>
          </p:cNvPr>
          <p:cNvSpPr txBox="1">
            <a:spLocks/>
          </p:cNvSpPr>
          <p:nvPr/>
        </p:nvSpPr>
        <p:spPr>
          <a:xfrm>
            <a:off x="4932040" y="691936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Aprendizado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Supervisionado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6BA8BE5-1919-46CD-91CE-A0F3BC0C4183}"/>
              </a:ext>
            </a:extLst>
          </p:cNvPr>
          <p:cNvSpPr txBox="1">
            <a:spLocks/>
          </p:cNvSpPr>
          <p:nvPr/>
        </p:nvSpPr>
        <p:spPr>
          <a:xfrm>
            <a:off x="4932040" y="1162144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Classificação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Binária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  <a:blipFill>
                <a:blip r:embed="rId4"/>
                <a:stretch>
                  <a:fillRect l="-1087" t="-14894" b="-361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91696E45-2751-403A-94B7-B4E1441D5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156" y="2099421"/>
            <a:ext cx="240914" cy="282129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25F453-51F6-440B-92C4-ECD8B7558DAD}"/>
              </a:ext>
            </a:extLst>
          </p:cNvPr>
          <p:cNvSpPr txBox="1">
            <a:spLocks/>
          </p:cNvSpPr>
          <p:nvPr/>
        </p:nvSpPr>
        <p:spPr>
          <a:xfrm>
            <a:off x="4932040" y="2093518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Outputs        e 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63D959-DD82-4240-B1D3-2EA45F9D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2127125"/>
            <a:ext cx="283566" cy="233363"/>
          </a:xfrm>
          <a:prstGeom prst="rect">
            <a:avLst/>
          </a:prstGeom>
        </p:spPr>
      </p:pic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7933F2CE-3811-4492-BDE6-6427EAFF62EE}"/>
              </a:ext>
            </a:extLst>
          </p:cNvPr>
          <p:cNvSpPr/>
          <p:nvPr/>
        </p:nvSpPr>
        <p:spPr>
          <a:xfrm>
            <a:off x="4360508" y="73931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6C0D1B66-9995-45AE-8739-F895C1CC569C}"/>
              </a:ext>
            </a:extLst>
          </p:cNvPr>
          <p:cNvSpPr/>
          <p:nvPr/>
        </p:nvSpPr>
        <p:spPr>
          <a:xfrm>
            <a:off x="4365070" y="1201921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4DEB748C-74EF-460B-8EA3-79442EE69FB6}"/>
              </a:ext>
            </a:extLst>
          </p:cNvPr>
          <p:cNvSpPr/>
          <p:nvPr/>
        </p:nvSpPr>
        <p:spPr>
          <a:xfrm>
            <a:off x="4365069" y="1664523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EBD4ADC4-849F-4A48-8148-3D484EDF04C5}"/>
              </a:ext>
            </a:extLst>
          </p:cNvPr>
          <p:cNvSpPr/>
          <p:nvPr/>
        </p:nvSpPr>
        <p:spPr>
          <a:xfrm>
            <a:off x="4360508" y="2127125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641324" y="3040731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Funciona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bem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poucas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  <a:blipFill>
                <a:blip r:embed="rId7"/>
                <a:stretch>
                  <a:fillRect l="-1284" r="-3081" b="-1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6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blipFill>
                <a:blip r:embed="rId2"/>
                <a:stretch>
                  <a:fillRect l="-2314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4064231" y="699542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EB164C-E662-42CE-BD99-205F24517A97}"/>
              </a:ext>
            </a:extLst>
          </p:cNvPr>
          <p:cNvSpPr txBox="1">
            <a:spLocks/>
          </p:cNvSpPr>
          <p:nvPr/>
        </p:nvSpPr>
        <p:spPr>
          <a:xfrm>
            <a:off x="578612" y="2712721"/>
            <a:ext cx="7305755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Problema: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de casas vendidas nos próximos 6 meses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/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blipFill>
                <a:blip r:embed="rId4"/>
                <a:stretch>
                  <a:fillRect l="-2825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/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𝑏𝑒𝑑𝑟𝑜𝑜𝑚𝑠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blipFill>
                <a:blip r:embed="rId5"/>
                <a:stretch>
                  <a:fillRect l="-2825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/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𝑓𝑙𝑜𝑜𝑟𝑠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blipFill>
                <a:blip r:embed="rId6"/>
                <a:stretch>
                  <a:fillRect l="-2825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/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blipFill>
                <a:blip r:embed="rId7"/>
                <a:stretch>
                  <a:fillRect l="-8264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/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blipFill>
                <a:blip r:embed="rId8"/>
                <a:stretch>
                  <a:fillRect l="-2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FFC1EB1-1638-49EA-BD1B-AAD095602C49}"/>
              </a:ext>
            </a:extLst>
          </p:cNvPr>
          <p:cNvSpPr/>
          <p:nvPr/>
        </p:nvSpPr>
        <p:spPr>
          <a:xfrm>
            <a:off x="3107401" y="3482453"/>
            <a:ext cx="1088965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/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blipFill>
                <a:blip r:embed="rId9"/>
                <a:stretch>
                  <a:fillRect l="-201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/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blipFill>
                <a:blip r:embed="rId10"/>
                <a:stretch>
                  <a:fillRect l="-201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AD13BD6-C6D0-4E3B-8CDA-5E49C56B4432}"/>
              </a:ext>
            </a:extLst>
          </p:cNvPr>
          <p:cNvSpPr txBox="1">
            <a:spLocks/>
          </p:cNvSpPr>
          <p:nvPr/>
        </p:nvSpPr>
        <p:spPr>
          <a:xfrm>
            <a:off x="2956918" y="4113737"/>
            <a:ext cx="1389929" cy="15008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Quadratic</a:t>
            </a:r>
            <a:r>
              <a:rPr lang="pt-BR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/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blipFill>
                <a:blip r:embed="rId11"/>
                <a:stretch>
                  <a:fillRect l="-2280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10D2D46-A383-4280-9185-3CE38A251C3D}"/>
              </a:ext>
            </a:extLst>
          </p:cNvPr>
          <p:cNvCxnSpPr>
            <a:cxnSpLocks/>
          </p:cNvCxnSpPr>
          <p:nvPr/>
        </p:nvCxnSpPr>
        <p:spPr>
          <a:xfrm>
            <a:off x="5220072" y="4020470"/>
            <a:ext cx="1026580" cy="268848"/>
          </a:xfrm>
          <a:prstGeom prst="bentConnector3">
            <a:avLst>
              <a:gd name="adj1" fmla="val -1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2788494-32D5-42F3-A13C-B6651CA6AF64}"/>
              </a:ext>
            </a:extLst>
          </p:cNvPr>
          <p:cNvSpPr/>
          <p:nvPr/>
        </p:nvSpPr>
        <p:spPr>
          <a:xfrm rot="16200000">
            <a:off x="2746355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/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blipFill>
                <a:blip r:embed="rId2"/>
                <a:stretch>
                  <a:fillRect l="-3021" r="-1511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0B73AC66-6103-4E31-96A6-A48FE3856F7F}"/>
              </a:ext>
            </a:extLst>
          </p:cNvPr>
          <p:cNvSpPr/>
          <p:nvPr/>
        </p:nvSpPr>
        <p:spPr>
          <a:xfrm rot="16200000">
            <a:off x="5282631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/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𝑐𝑜𝑚𝑝𝑙𝑒𝑥𝑖𝑑𝑎𝑑𝑒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blipFill>
                <a:blip r:embed="rId3"/>
                <a:stretch>
                  <a:fillRect l="-5438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/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blipFill>
                <a:blip r:embed="rId4"/>
                <a:stretch>
                  <a:fillRect l="-2593" t="-2222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/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170000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blipFill>
                <a:blip r:embed="rId5"/>
                <a:stretch>
                  <a:fillRect l="-2303" t="-2174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/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blipFill>
                <a:blip r:embed="rId6"/>
                <a:stretch>
                  <a:fillRect l="-3704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/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blipFill>
                <a:blip r:embed="rId7"/>
                <a:stretch>
                  <a:fillRect l="-3704" r="-2593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agem 40">
            <a:extLst>
              <a:ext uri="{FF2B5EF4-FFF2-40B4-BE49-F238E27FC236}">
                <a16:creationId xmlns:a16="http://schemas.microsoft.com/office/drawing/2014/main" id="{A42F1252-BD29-4F34-A158-6DAC3D8FBB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3635896" y="1777856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  <p:bldP spid="35" grpId="0"/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 quais problemas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é extremamente elevado?</a:t>
                </a:r>
                <a:endParaRPr lang="en-US" altLang="ko-KR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  <a:blipFill>
                <a:blip r:embed="rId2"/>
                <a:stretch>
                  <a:fillRect l="-1660" t="-2020" r="-249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09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A92E8C-915B-4235-BAFB-3C0F54E5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9542"/>
            <a:ext cx="2919413" cy="1176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A0B5D4-1BFE-49FF-BF7F-7B973796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771550"/>
            <a:ext cx="6870673" cy="34563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9DEB0A-64A3-45AB-AEFA-5F35F5858D1D}"/>
              </a:ext>
            </a:extLst>
          </p:cNvPr>
          <p:cNvSpPr txBox="1">
            <a:spLocks/>
          </p:cNvSpPr>
          <p:nvPr/>
        </p:nvSpPr>
        <p:spPr>
          <a:xfrm>
            <a:off x="4572000" y="4257248"/>
            <a:ext cx="446449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Por que </a:t>
            </a:r>
            <a:r>
              <a:rPr lang="pt-BR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não lineares são necessárias?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751BD-B6C3-47AA-B876-278D9BC476CD}"/>
              </a:ext>
            </a:extLst>
          </p:cNvPr>
          <p:cNvSpPr txBox="1">
            <a:spLocks/>
          </p:cNvSpPr>
          <p:nvPr/>
        </p:nvSpPr>
        <p:spPr>
          <a:xfrm>
            <a:off x="4211960" y="489994"/>
            <a:ext cx="456814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Reconhecimento 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CA20F3B-D848-4640-8ABA-6E5A64212947}"/>
              </a:ext>
            </a:extLst>
          </p:cNvPr>
          <p:cNvSpPr txBox="1">
            <a:spLocks/>
          </p:cNvSpPr>
          <p:nvPr/>
        </p:nvSpPr>
        <p:spPr>
          <a:xfrm>
            <a:off x="4860032" y="2684993"/>
            <a:ext cx="387208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Quantas </a:t>
            </a:r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 temos?</a:t>
            </a:r>
            <a:endParaRPr lang="en-US" altLang="ko-K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6" grpId="0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</TotalTime>
  <Words>1247</Words>
  <Application>Microsoft Office PowerPoint</Application>
  <PresentationFormat>Apresentação na tela (16:9)</PresentationFormat>
  <Paragraphs>208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MS Shell Dlg 2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173</cp:revision>
  <dcterms:created xsi:type="dcterms:W3CDTF">2016-12-05T23:26:54Z</dcterms:created>
  <dcterms:modified xsi:type="dcterms:W3CDTF">2018-12-26T01:32:51Z</dcterms:modified>
</cp:coreProperties>
</file>